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314" r:id="rId2"/>
    <p:sldId id="290" r:id="rId3"/>
    <p:sldId id="270" r:id="rId4"/>
    <p:sldId id="291" r:id="rId5"/>
    <p:sldId id="292" r:id="rId6"/>
    <p:sldId id="293" r:id="rId7"/>
    <p:sldId id="283" r:id="rId8"/>
    <p:sldId id="279" r:id="rId9"/>
    <p:sldId id="296" r:id="rId10"/>
    <p:sldId id="297" r:id="rId11"/>
    <p:sldId id="298" r:id="rId12"/>
    <p:sldId id="299" r:id="rId13"/>
    <p:sldId id="262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261" r:id="rId24"/>
    <p:sldId id="310" r:id="rId25"/>
    <p:sldId id="313" r:id="rId26"/>
    <p:sldId id="311" r:id="rId27"/>
    <p:sldId id="31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layfair Display Black" panose="00000A00000000000000" pitchFamily="2" charset="0"/>
      <p:bold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714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774" y="534"/>
      </p:cViewPr>
      <p:guideLst>
        <p:guide orient="horz" pos="4714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4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08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403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960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7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90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104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038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25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27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1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840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706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811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226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399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433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8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91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40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22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20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768632" y="530413"/>
            <a:ext cx="16411155" cy="8648700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840555" y="1207861"/>
            <a:ext cx="13583366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98"/>
              </a:lnSpc>
            </a:pP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Optimización en el sistema de tratamiento de</a:t>
            </a:r>
            <a:b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</a:b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agua de la planta de bulbos en Laboratorios AICA UEB</a:t>
            </a:r>
            <a:endParaRPr sz="4800"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1472398" y="4929809"/>
            <a:ext cx="5388955" cy="6664041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5B941DF-5E5A-E86D-43F2-E2D806B07297}"/>
              </a:ext>
            </a:extLst>
          </p:cNvPr>
          <p:cNvSpPr txBox="1"/>
          <p:nvPr/>
        </p:nvSpPr>
        <p:spPr>
          <a:xfrm>
            <a:off x="1833479" y="515310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Armando Cesar Martin Calderón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064587-159B-5273-7783-B9173C64CC4E}"/>
              </a:ext>
            </a:extLst>
          </p:cNvPr>
          <p:cNvSpPr txBox="1"/>
          <p:nvPr/>
        </p:nvSpPr>
        <p:spPr>
          <a:xfrm>
            <a:off x="1840555" y="4479920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Autor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1CE7AE-ED44-16B8-A686-5FAB35A9B9C7}"/>
              </a:ext>
            </a:extLst>
          </p:cNvPr>
          <p:cNvSpPr txBox="1"/>
          <p:nvPr/>
        </p:nvSpPr>
        <p:spPr>
          <a:xfrm>
            <a:off x="1833479" y="6970510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Amanda Martí Coll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B78A9-D917-1042-A4CE-AE021F8F08DC}"/>
              </a:ext>
            </a:extLst>
          </p:cNvPr>
          <p:cNvSpPr txBox="1"/>
          <p:nvPr/>
        </p:nvSpPr>
        <p:spPr>
          <a:xfrm>
            <a:off x="1840555" y="6297329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Tutores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D8107-3277-BDC1-D898-1B508B520950}"/>
              </a:ext>
            </a:extLst>
          </p:cNvPr>
          <p:cNvSpPr txBox="1"/>
          <p:nvPr/>
        </p:nvSpPr>
        <p:spPr>
          <a:xfrm>
            <a:off x="1817495" y="752058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</a:t>
            </a:r>
            <a:r>
              <a:rPr lang="es-ES" sz="2400" dirty="0" err="1"/>
              <a:t>Rosaine</a:t>
            </a:r>
            <a:r>
              <a:rPr lang="es-ES" sz="2400" dirty="0"/>
              <a:t> Ayala Gispert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12D43B-7307-201B-EFBF-C7CD8709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314" y="7116417"/>
            <a:ext cx="3817415" cy="1924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B7BD2C-B5AA-D420-53FC-1579D2CD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104" y="5920199"/>
            <a:ext cx="1342857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AFDEAA77-3872-2155-BC2C-5DFE8D4E88DC}"/>
              </a:ext>
            </a:extLst>
          </p:cNvPr>
          <p:cNvGrpSpPr/>
          <p:nvPr/>
        </p:nvGrpSpPr>
        <p:grpSpPr>
          <a:xfrm>
            <a:off x="5002058" y="7952704"/>
            <a:ext cx="3773570" cy="1847908"/>
            <a:chOff x="4790378" y="8095614"/>
            <a:chExt cx="3773570" cy="1847908"/>
          </a:xfrm>
        </p:grpSpPr>
        <p:grpSp>
          <p:nvGrpSpPr>
            <p:cNvPr id="903" name="Google Shape;903;p36"/>
            <p:cNvGrpSpPr/>
            <p:nvPr/>
          </p:nvGrpSpPr>
          <p:grpSpPr>
            <a:xfrm>
              <a:off x="4790378" y="8095614"/>
              <a:ext cx="3773570" cy="1847908"/>
              <a:chOff x="0" y="-38100"/>
              <a:chExt cx="1737603" cy="850900"/>
            </a:xfrm>
          </p:grpSpPr>
          <p:sp>
            <p:nvSpPr>
              <p:cNvPr id="904" name="Google Shape;904;p36"/>
              <p:cNvSpPr/>
              <p:nvPr/>
            </p:nvSpPr>
            <p:spPr>
              <a:xfrm>
                <a:off x="0" y="0"/>
                <a:ext cx="1737603" cy="628605"/>
              </a:xfrm>
              <a:custGeom>
                <a:avLst/>
                <a:gdLst/>
                <a:ahLst/>
                <a:cxnLst/>
                <a:rect l="l" t="t" r="r" b="b"/>
                <a:pathLst>
                  <a:path w="1737603" h="628605" extrusionOk="0">
                    <a:moveTo>
                      <a:pt x="98478" y="0"/>
                    </a:moveTo>
                    <a:lnTo>
                      <a:pt x="1639126" y="0"/>
                    </a:lnTo>
                    <a:cubicBezTo>
                      <a:pt x="1665244" y="0"/>
                      <a:pt x="1690292" y="10375"/>
                      <a:pt x="1708760" y="28843"/>
                    </a:cubicBezTo>
                    <a:cubicBezTo>
                      <a:pt x="1727228" y="47312"/>
                      <a:pt x="1737603" y="72360"/>
                      <a:pt x="1737603" y="98478"/>
                    </a:cubicBezTo>
                    <a:lnTo>
                      <a:pt x="1737603" y="530127"/>
                    </a:lnTo>
                    <a:cubicBezTo>
                      <a:pt x="1737603" y="556245"/>
                      <a:pt x="1727228" y="581293"/>
                      <a:pt x="1708760" y="599762"/>
                    </a:cubicBezTo>
                    <a:cubicBezTo>
                      <a:pt x="1690292" y="618230"/>
                      <a:pt x="1665244" y="628605"/>
                      <a:pt x="1639126" y="628605"/>
                    </a:cubicBezTo>
                    <a:lnTo>
                      <a:pt x="98478" y="628605"/>
                    </a:lnTo>
                    <a:cubicBezTo>
                      <a:pt x="72360" y="628605"/>
                      <a:pt x="47312" y="618230"/>
                      <a:pt x="28843" y="599762"/>
                    </a:cubicBezTo>
                    <a:cubicBezTo>
                      <a:pt x="10375" y="581293"/>
                      <a:pt x="0" y="556245"/>
                      <a:pt x="0" y="530127"/>
                    </a:cubicBezTo>
                    <a:lnTo>
                      <a:pt x="0" y="98478"/>
                    </a:lnTo>
                    <a:cubicBezTo>
                      <a:pt x="0" y="72360"/>
                      <a:pt x="10375" y="47312"/>
                      <a:pt x="28843" y="28843"/>
                    </a:cubicBezTo>
                    <a:cubicBezTo>
                      <a:pt x="47312" y="10375"/>
                      <a:pt x="72360" y="0"/>
                      <a:pt x="984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7" name="Google Shape;907;p36"/>
            <p:cNvSpPr txBox="1"/>
            <p:nvPr/>
          </p:nvSpPr>
          <p:spPr>
            <a:xfrm>
              <a:off x="5434939" y="8371338"/>
              <a:ext cx="2429727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Bomba de Alta Presión</a:t>
              </a:r>
              <a:endParaRPr lang="es-ES" dirty="0"/>
            </a:p>
          </p:txBody>
        </p:sp>
      </p:grpSp>
      <p:grpSp>
        <p:nvGrpSpPr>
          <p:cNvPr id="910" name="Google Shape;910;p36"/>
          <p:cNvGrpSpPr/>
          <p:nvPr/>
        </p:nvGrpSpPr>
        <p:grpSpPr>
          <a:xfrm>
            <a:off x="9343786" y="7952704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13685514" y="7952704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9967505" y="8242676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Bomba Dosificadora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4309233" y="8242676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Válvula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Control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1C7940-A6F8-FA8A-526C-BC4804AB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56" y="4123710"/>
            <a:ext cx="2992936" cy="35823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275CF2-A8D1-F231-E547-E3E5E9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75" y="3873029"/>
            <a:ext cx="2927403" cy="3762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B0E976-D21C-B163-3A30-16AA6575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0184" y="4243282"/>
            <a:ext cx="4920991" cy="2806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6777BC-14DD-D165-DE7D-180F7A4F5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167" y="4700352"/>
            <a:ext cx="2786256" cy="2954655"/>
          </a:xfrm>
          <a:prstGeom prst="rect">
            <a:avLst/>
          </a:prstGeom>
        </p:spPr>
      </p:pic>
      <p:sp>
        <p:nvSpPr>
          <p:cNvPr id="21" name="Google Shape;905;p36">
            <a:extLst>
              <a:ext uri="{FF2B5EF4-FFF2-40B4-BE49-F238E27FC236}">
                <a16:creationId xmlns:a16="http://schemas.microsoft.com/office/drawing/2014/main" id="{5D2460D7-720B-56CF-A7DB-F7EA3B7CF8F4}"/>
              </a:ext>
            </a:extLst>
          </p:cNvPr>
          <p:cNvSpPr txBox="1"/>
          <p:nvPr/>
        </p:nvSpPr>
        <p:spPr>
          <a:xfrm>
            <a:off x="0" y="8095614"/>
            <a:ext cx="1765166" cy="184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2F99A54-5281-9E81-194A-BE9476DC7088}"/>
              </a:ext>
            </a:extLst>
          </p:cNvPr>
          <p:cNvGrpSpPr/>
          <p:nvPr/>
        </p:nvGrpSpPr>
        <p:grpSpPr>
          <a:xfrm>
            <a:off x="744622" y="7952704"/>
            <a:ext cx="3773570" cy="1847908"/>
            <a:chOff x="4790378" y="8095614"/>
            <a:chExt cx="3773570" cy="1847908"/>
          </a:xfrm>
        </p:grpSpPr>
        <p:grpSp>
          <p:nvGrpSpPr>
            <p:cNvPr id="25" name="Google Shape;903;p36">
              <a:extLst>
                <a:ext uri="{FF2B5EF4-FFF2-40B4-BE49-F238E27FC236}">
                  <a16:creationId xmlns:a16="http://schemas.microsoft.com/office/drawing/2014/main" id="{9BEE672B-031A-C10A-267F-416B0CBDDC0D}"/>
                </a:ext>
              </a:extLst>
            </p:cNvPr>
            <p:cNvGrpSpPr/>
            <p:nvPr/>
          </p:nvGrpSpPr>
          <p:grpSpPr>
            <a:xfrm>
              <a:off x="4790378" y="8095614"/>
              <a:ext cx="3773570" cy="1847908"/>
              <a:chOff x="0" y="-38100"/>
              <a:chExt cx="1737603" cy="850900"/>
            </a:xfrm>
          </p:grpSpPr>
          <p:sp>
            <p:nvSpPr>
              <p:cNvPr id="27" name="Google Shape;904;p36">
                <a:extLst>
                  <a:ext uri="{FF2B5EF4-FFF2-40B4-BE49-F238E27FC236}">
                    <a16:creationId xmlns:a16="http://schemas.microsoft.com/office/drawing/2014/main" id="{F7066E16-EF66-10E8-B22D-46D70EE3652B}"/>
                  </a:ext>
                </a:extLst>
              </p:cNvPr>
              <p:cNvSpPr/>
              <p:nvPr/>
            </p:nvSpPr>
            <p:spPr>
              <a:xfrm>
                <a:off x="0" y="0"/>
                <a:ext cx="1737603" cy="628605"/>
              </a:xfrm>
              <a:custGeom>
                <a:avLst/>
                <a:gdLst/>
                <a:ahLst/>
                <a:cxnLst/>
                <a:rect l="l" t="t" r="r" b="b"/>
                <a:pathLst>
                  <a:path w="1737603" h="628605" extrusionOk="0">
                    <a:moveTo>
                      <a:pt x="98478" y="0"/>
                    </a:moveTo>
                    <a:lnTo>
                      <a:pt x="1639126" y="0"/>
                    </a:lnTo>
                    <a:cubicBezTo>
                      <a:pt x="1665244" y="0"/>
                      <a:pt x="1690292" y="10375"/>
                      <a:pt x="1708760" y="28843"/>
                    </a:cubicBezTo>
                    <a:cubicBezTo>
                      <a:pt x="1727228" y="47312"/>
                      <a:pt x="1737603" y="72360"/>
                      <a:pt x="1737603" y="98478"/>
                    </a:cubicBezTo>
                    <a:lnTo>
                      <a:pt x="1737603" y="530127"/>
                    </a:lnTo>
                    <a:cubicBezTo>
                      <a:pt x="1737603" y="556245"/>
                      <a:pt x="1727228" y="581293"/>
                      <a:pt x="1708760" y="599762"/>
                    </a:cubicBezTo>
                    <a:cubicBezTo>
                      <a:pt x="1690292" y="618230"/>
                      <a:pt x="1665244" y="628605"/>
                      <a:pt x="1639126" y="628605"/>
                    </a:cubicBezTo>
                    <a:lnTo>
                      <a:pt x="98478" y="628605"/>
                    </a:lnTo>
                    <a:cubicBezTo>
                      <a:pt x="72360" y="628605"/>
                      <a:pt x="47312" y="618230"/>
                      <a:pt x="28843" y="599762"/>
                    </a:cubicBezTo>
                    <a:cubicBezTo>
                      <a:pt x="10375" y="581293"/>
                      <a:pt x="0" y="556245"/>
                      <a:pt x="0" y="530127"/>
                    </a:cubicBezTo>
                    <a:lnTo>
                      <a:pt x="0" y="98478"/>
                    </a:lnTo>
                    <a:cubicBezTo>
                      <a:pt x="0" y="72360"/>
                      <a:pt x="10375" y="47312"/>
                      <a:pt x="28843" y="28843"/>
                    </a:cubicBezTo>
                    <a:cubicBezTo>
                      <a:pt x="47312" y="10375"/>
                      <a:pt x="72360" y="0"/>
                      <a:pt x="984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05;p36">
                <a:extLst>
                  <a:ext uri="{FF2B5EF4-FFF2-40B4-BE49-F238E27FC236}">
                    <a16:creationId xmlns:a16="http://schemas.microsoft.com/office/drawing/2014/main" id="{E52C32FA-B901-849E-667E-020CFD6125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907;p36">
              <a:extLst>
                <a:ext uri="{FF2B5EF4-FFF2-40B4-BE49-F238E27FC236}">
                  <a16:creationId xmlns:a16="http://schemas.microsoft.com/office/drawing/2014/main" id="{512B1622-D5E0-6A9A-2B19-5516039C005D}"/>
                </a:ext>
              </a:extLst>
            </p:cNvPr>
            <p:cNvSpPr txBox="1"/>
            <p:nvPr/>
          </p:nvSpPr>
          <p:spPr>
            <a:xfrm>
              <a:off x="5434939" y="8371338"/>
              <a:ext cx="2429727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Transmisor de conductividad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75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2995445" y="7970469"/>
            <a:ext cx="3937408" cy="1961321"/>
            <a:chOff x="0" y="-38100"/>
            <a:chExt cx="1813045" cy="903123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-1"/>
              <a:ext cx="1813045" cy="865024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3814029" y="8239721"/>
            <a:ext cx="2429727" cy="15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Autómata programable S7-300 </a:t>
            </a:r>
            <a:endParaRPr lang="es-ES" dirty="0"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7337172" y="7970470"/>
            <a:ext cx="4336078" cy="1961322"/>
            <a:chOff x="0" y="-38100"/>
            <a:chExt cx="1836027" cy="948465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-1"/>
              <a:ext cx="1836027" cy="910366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12077570" y="7832704"/>
            <a:ext cx="4076437" cy="2099086"/>
            <a:chOff x="-145417" y="-38100"/>
            <a:chExt cx="1877063" cy="966559"/>
          </a:xfrm>
        </p:grpSpPr>
        <p:sp>
          <p:nvSpPr>
            <p:cNvPr id="918" name="Google Shape;918;p36"/>
            <p:cNvSpPr/>
            <p:nvPr/>
          </p:nvSpPr>
          <p:spPr>
            <a:xfrm>
              <a:off x="-145417" y="61613"/>
              <a:ext cx="1877063" cy="866846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7891264" y="8274607"/>
            <a:ext cx="3377668" cy="15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Módulo de Periferia Descentralizada ET 200s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2900924" y="8333317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Terminal Modular CPX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898AED-9188-62A2-551D-77BD61EB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02" y="4188604"/>
            <a:ext cx="2391109" cy="3381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BB473C-2EED-301D-05E3-AA45B986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437" y="4079907"/>
            <a:ext cx="2391109" cy="35594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3183D1-25EE-387B-F3F1-4D1900F7C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472" y="5143500"/>
            <a:ext cx="3523534" cy="22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PROPUESTA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4E9640-60D1-93A2-4938-16659F1F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01" y="2584788"/>
            <a:ext cx="5808377" cy="5911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09F2AA-CC62-AE22-40AA-D9782BD67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60" y="3445870"/>
            <a:ext cx="7060551" cy="43508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74881-46FF-777A-E63F-D98687D767C8}"/>
              </a:ext>
            </a:extLst>
          </p:cNvPr>
          <p:cNvSpPr txBox="1"/>
          <p:nvPr/>
        </p:nvSpPr>
        <p:spPr>
          <a:xfrm>
            <a:off x="2733335" y="8225970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Electrodesionizador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030278-8999-B69E-3CF5-A17A84DC98E4}"/>
              </a:ext>
            </a:extLst>
          </p:cNvPr>
          <p:cNvSpPr txBox="1"/>
          <p:nvPr/>
        </p:nvSpPr>
        <p:spPr>
          <a:xfrm>
            <a:off x="11073132" y="8208006"/>
            <a:ext cx="4447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Fuente de alimentación</a:t>
            </a:r>
          </a:p>
        </p:txBody>
      </p:sp>
    </p:spTree>
    <p:extLst>
      <p:ext uri="{BB962C8B-B14F-4D97-AF65-F5344CB8AC3E}">
        <p14:creationId xmlns:p14="http://schemas.microsoft.com/office/powerpoint/2010/main" val="275044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EC947D8-CF4B-A53A-F4DA-574AFEAC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02" y="2580251"/>
            <a:ext cx="15057793" cy="7773198"/>
          </a:xfrm>
          <a:prstGeom prst="rect">
            <a:avLst/>
          </a:prstGeom>
        </p:spPr>
      </p:pic>
      <p:grpSp>
        <p:nvGrpSpPr>
          <p:cNvPr id="287" name="Google Shape;287;p19"/>
          <p:cNvGrpSpPr/>
          <p:nvPr/>
        </p:nvGrpSpPr>
        <p:grpSpPr>
          <a:xfrm>
            <a:off x="1095147" y="773791"/>
            <a:ext cx="14847855" cy="3533764"/>
            <a:chOff x="-322729" y="-1373246"/>
            <a:chExt cx="19797139" cy="4711687"/>
          </a:xfrm>
        </p:grpSpPr>
        <p:sp>
          <p:nvSpPr>
            <p:cNvPr id="288" name="Google Shape;288;p19"/>
            <p:cNvSpPr txBox="1"/>
            <p:nvPr/>
          </p:nvSpPr>
          <p:spPr>
            <a:xfrm>
              <a:off x="1343736" y="-1373246"/>
              <a:ext cx="1813067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000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ELECTRODESIONIZACIÓN</a:t>
              </a:r>
              <a:endParaRPr lang="es-ES" sz="6000" dirty="0"/>
            </a:p>
          </p:txBody>
        </p:sp>
        <p:sp>
          <p:nvSpPr>
            <p:cNvPr id="289" name="Google Shape;289;p19"/>
            <p:cNvSpPr txBox="1"/>
            <p:nvPr/>
          </p:nvSpPr>
          <p:spPr>
            <a:xfrm>
              <a:off x="-322729" y="2404852"/>
              <a:ext cx="12276721" cy="933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dirty="0"/>
            </a:p>
          </p:txBody>
        </p:sp>
      </p:grpSp>
      <p:grpSp>
        <p:nvGrpSpPr>
          <p:cNvPr id="290" name="Google Shape;290;p19"/>
          <p:cNvGrpSpPr/>
          <p:nvPr/>
        </p:nvGrpSpPr>
        <p:grpSpPr>
          <a:xfrm>
            <a:off x="-3233489" y="6821283"/>
            <a:ext cx="5519490" cy="7773198"/>
            <a:chOff x="0" y="0"/>
            <a:chExt cx="9332874" cy="11486614"/>
          </a:xfrm>
        </p:grpSpPr>
        <p:grpSp>
          <p:nvGrpSpPr>
            <p:cNvPr id="291" name="Google Shape;291;p1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92" name="Google Shape;29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95" name="Google Shape;29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98" name="Google Shape;29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19"/>
          <p:cNvGrpSpPr/>
          <p:nvPr/>
        </p:nvGrpSpPr>
        <p:grpSpPr>
          <a:xfrm>
            <a:off x="16209246" y="7963899"/>
            <a:ext cx="4157508" cy="5116933"/>
            <a:chOff x="0" y="0"/>
            <a:chExt cx="5543344" cy="6822577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0" y="0"/>
              <a:ext cx="5543344" cy="6822577"/>
              <a:chOff x="0" y="0"/>
              <a:chExt cx="6604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9"/>
            <p:cNvGrpSpPr/>
            <p:nvPr/>
          </p:nvGrpSpPr>
          <p:grpSpPr>
            <a:xfrm>
              <a:off x="323849" y="398583"/>
              <a:ext cx="4895646" cy="6025410"/>
              <a:chOff x="0" y="0"/>
              <a:chExt cx="660400" cy="81280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9"/>
            <p:cNvGrpSpPr/>
            <p:nvPr/>
          </p:nvGrpSpPr>
          <p:grpSpPr>
            <a:xfrm>
              <a:off x="643556" y="792068"/>
              <a:ext cx="4256232" cy="5238440"/>
              <a:chOff x="0" y="0"/>
              <a:chExt cx="660400" cy="812800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DIAGRAMA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F2F999E-608F-489C-6B26-2671CEF6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66" y="1621588"/>
            <a:ext cx="13572467" cy="86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-1230302" y="554371"/>
            <a:ext cx="990494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SECUENCIA DE PROGRAMACIÓN</a:t>
            </a:r>
            <a:endParaRPr lang="es-ES" sz="60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CC3C6A6-6A3F-4802-B57B-864E43BCD984}"/>
              </a:ext>
            </a:extLst>
          </p:cNvPr>
          <p:cNvSpPr/>
          <p:nvPr/>
        </p:nvSpPr>
        <p:spPr>
          <a:xfrm>
            <a:off x="1388013" y="4709955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2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D1717A0-E387-0BC1-7CAD-292C427613E8}"/>
              </a:ext>
            </a:extLst>
          </p:cNvPr>
          <p:cNvCxnSpPr>
            <a:stCxn id="2" idx="6"/>
          </p:cNvCxnSpPr>
          <p:nvPr/>
        </p:nvCxnSpPr>
        <p:spPr>
          <a:xfrm>
            <a:off x="2302413" y="516715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BB53DD6D-1E77-8C81-B8EE-7F20419D8695}"/>
              </a:ext>
            </a:extLst>
          </p:cNvPr>
          <p:cNvSpPr/>
          <p:nvPr/>
        </p:nvSpPr>
        <p:spPr>
          <a:xfrm>
            <a:off x="3540663" y="4119405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Descarga inicial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23EEDE-CBC2-0E89-411B-435C43D7EA06}"/>
              </a:ext>
            </a:extLst>
          </p:cNvPr>
          <p:cNvCxnSpPr/>
          <p:nvPr/>
        </p:nvCxnSpPr>
        <p:spPr>
          <a:xfrm>
            <a:off x="7293513" y="518620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decisión 7">
            <a:extLst>
              <a:ext uri="{FF2B5EF4-FFF2-40B4-BE49-F238E27FC236}">
                <a16:creationId xmlns:a16="http://schemas.microsoft.com/office/drawing/2014/main" id="{E8C96D38-A0C2-DB8A-17A6-9B326C1A97EB}"/>
              </a:ext>
            </a:extLst>
          </p:cNvPr>
          <p:cNvSpPr/>
          <p:nvPr/>
        </p:nvSpPr>
        <p:spPr>
          <a:xfrm>
            <a:off x="8531763" y="4138455"/>
            <a:ext cx="2819400" cy="21336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60s ?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0740BDAE-CDCE-2D7A-8452-22B937FA6F99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7669751" y="4000343"/>
            <a:ext cx="19050" cy="4524375"/>
          </a:xfrm>
          <a:prstGeom prst="bentConnector3">
            <a:avLst>
              <a:gd name="adj1" fmla="val -335538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604DDB7-9542-739F-DDC4-28212C28EA3C}"/>
              </a:ext>
            </a:extLst>
          </p:cNvPr>
          <p:cNvCxnSpPr/>
          <p:nvPr/>
        </p:nvCxnSpPr>
        <p:spPr>
          <a:xfrm>
            <a:off x="11351163" y="520525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grama de flujo: decisión 19">
            <a:extLst>
              <a:ext uri="{FF2B5EF4-FFF2-40B4-BE49-F238E27FC236}">
                <a16:creationId xmlns:a16="http://schemas.microsoft.com/office/drawing/2014/main" id="{16C015F6-27AA-4C8E-088E-6FF5C1E4464D}"/>
              </a:ext>
            </a:extLst>
          </p:cNvPr>
          <p:cNvSpPr/>
          <p:nvPr/>
        </p:nvSpPr>
        <p:spPr>
          <a:xfrm>
            <a:off x="12589413" y="4167030"/>
            <a:ext cx="4114800" cy="21145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Parámetros incorrectos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CC8346C-6393-EEFD-9404-935C5CBD8877}"/>
              </a:ext>
            </a:extLst>
          </p:cNvPr>
          <p:cNvCxnSpPr>
            <a:stCxn id="20" idx="0"/>
          </p:cNvCxnSpPr>
          <p:nvPr/>
        </p:nvCxnSpPr>
        <p:spPr>
          <a:xfrm flipV="1">
            <a:off x="14646813" y="3139499"/>
            <a:ext cx="0" cy="1027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BFCB9E7-0A18-D11A-67FE-D6C0FACE23DC}"/>
              </a:ext>
            </a:extLst>
          </p:cNvPr>
          <p:cNvSpPr/>
          <p:nvPr/>
        </p:nvSpPr>
        <p:spPr>
          <a:xfrm>
            <a:off x="12770388" y="1005899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Descarga inicial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091B052-DD4B-ECF1-A5F8-E1B9F5933469}"/>
              </a:ext>
            </a:extLst>
          </p:cNvPr>
          <p:cNvCxnSpPr>
            <a:stCxn id="23" idx="1"/>
          </p:cNvCxnSpPr>
          <p:nvPr/>
        </p:nvCxnSpPr>
        <p:spPr>
          <a:xfrm flipH="1">
            <a:off x="11521441" y="2072699"/>
            <a:ext cx="1248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1E0823F-120A-C6C2-72AA-DCDE2856D636}"/>
              </a:ext>
            </a:extLst>
          </p:cNvPr>
          <p:cNvSpPr/>
          <p:nvPr/>
        </p:nvSpPr>
        <p:spPr>
          <a:xfrm>
            <a:off x="7498081" y="1500616"/>
            <a:ext cx="4023360" cy="110799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 de la electrodesionización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852DBA4-62AE-F102-E831-3AB2813ACBE8}"/>
              </a:ext>
            </a:extLst>
          </p:cNvPr>
          <p:cNvSpPr/>
          <p:nvPr/>
        </p:nvSpPr>
        <p:spPr>
          <a:xfrm>
            <a:off x="12770388" y="6888396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Descarga inicial</a:t>
            </a:r>
          </a:p>
        </p:txBody>
      </p:sp>
      <p:sp>
        <p:nvSpPr>
          <p:cNvPr id="28" name="Diagrama de flujo: decisión 27">
            <a:extLst>
              <a:ext uri="{FF2B5EF4-FFF2-40B4-BE49-F238E27FC236}">
                <a16:creationId xmlns:a16="http://schemas.microsoft.com/office/drawing/2014/main" id="{B8ED656D-84C8-5BE5-59C6-4ADA02E93CF6}"/>
              </a:ext>
            </a:extLst>
          </p:cNvPr>
          <p:cNvSpPr/>
          <p:nvPr/>
        </p:nvSpPr>
        <p:spPr>
          <a:xfrm>
            <a:off x="7236363" y="7621430"/>
            <a:ext cx="4114800" cy="21145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Parámetros incorrectos</a:t>
            </a:r>
          </a:p>
        </p:txBody>
      </p:sp>
      <p:sp>
        <p:nvSpPr>
          <p:cNvPr id="30" name="Diagrama de flujo: decisión 29">
            <a:extLst>
              <a:ext uri="{FF2B5EF4-FFF2-40B4-BE49-F238E27FC236}">
                <a16:creationId xmlns:a16="http://schemas.microsoft.com/office/drawing/2014/main" id="{CA7EFEF7-58D2-8D8A-A632-1AE8D3F4AF9A}"/>
              </a:ext>
            </a:extLst>
          </p:cNvPr>
          <p:cNvSpPr/>
          <p:nvPr/>
        </p:nvSpPr>
        <p:spPr>
          <a:xfrm>
            <a:off x="3215641" y="7611906"/>
            <a:ext cx="2819400" cy="21336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60s ?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CA7BC2C-3B4B-F81D-4D13-E98929016676}"/>
              </a:ext>
            </a:extLst>
          </p:cNvPr>
          <p:cNvCxnSpPr/>
          <p:nvPr/>
        </p:nvCxnSpPr>
        <p:spPr>
          <a:xfrm flipH="1">
            <a:off x="6044566" y="8678705"/>
            <a:ext cx="1248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ector: angular 576">
            <a:extLst>
              <a:ext uri="{FF2B5EF4-FFF2-40B4-BE49-F238E27FC236}">
                <a16:creationId xmlns:a16="http://schemas.microsoft.com/office/drawing/2014/main" id="{E2AD1B98-02E5-9D46-C188-060F87D1336F}"/>
              </a:ext>
            </a:extLst>
          </p:cNvPr>
          <p:cNvCxnSpPr>
            <a:stCxn id="27" idx="1"/>
            <a:endCxn id="28" idx="3"/>
          </p:cNvCxnSpPr>
          <p:nvPr/>
        </p:nvCxnSpPr>
        <p:spPr>
          <a:xfrm rot="10800000" flipV="1">
            <a:off x="11351164" y="7955195"/>
            <a:ext cx="1419225" cy="72350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Conector recto de flecha 578">
            <a:extLst>
              <a:ext uri="{FF2B5EF4-FFF2-40B4-BE49-F238E27FC236}">
                <a16:creationId xmlns:a16="http://schemas.microsoft.com/office/drawing/2014/main" id="{CFC766B7-E5B1-5314-A737-9AA437544F46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>
            <a:off x="14646813" y="6281580"/>
            <a:ext cx="0" cy="60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Conector: angular 580">
            <a:extLst>
              <a:ext uri="{FF2B5EF4-FFF2-40B4-BE49-F238E27FC236}">
                <a16:creationId xmlns:a16="http://schemas.microsoft.com/office/drawing/2014/main" id="{749C00BC-72D4-0158-6E42-1C46DE05B9AD}"/>
              </a:ext>
            </a:extLst>
          </p:cNvPr>
          <p:cNvCxnSpPr>
            <a:stCxn id="28" idx="2"/>
            <a:endCxn id="27" idx="2"/>
          </p:cNvCxnSpPr>
          <p:nvPr/>
        </p:nvCxnSpPr>
        <p:spPr>
          <a:xfrm rot="5400000" flipH="1" flipV="1">
            <a:off x="11613296" y="6702463"/>
            <a:ext cx="713984" cy="5353050"/>
          </a:xfrm>
          <a:prstGeom prst="bentConnector3">
            <a:avLst>
              <a:gd name="adj1" fmla="val -2413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Conector: angular 587">
            <a:extLst>
              <a:ext uri="{FF2B5EF4-FFF2-40B4-BE49-F238E27FC236}">
                <a16:creationId xmlns:a16="http://schemas.microsoft.com/office/drawing/2014/main" id="{43ADF698-D507-56D1-656F-A3AB8B646CFD}"/>
              </a:ext>
            </a:extLst>
          </p:cNvPr>
          <p:cNvCxnSpPr>
            <a:stCxn id="30" idx="0"/>
          </p:cNvCxnSpPr>
          <p:nvPr/>
        </p:nvCxnSpPr>
        <p:spPr>
          <a:xfrm rot="5400000" flipH="1" flipV="1">
            <a:off x="8566101" y="3407620"/>
            <a:ext cx="263527" cy="814504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: angular 589">
            <a:extLst>
              <a:ext uri="{FF2B5EF4-FFF2-40B4-BE49-F238E27FC236}">
                <a16:creationId xmlns:a16="http://schemas.microsoft.com/office/drawing/2014/main" id="{D5939764-2D2B-ED14-9B12-49A96F5D6A96}"/>
              </a:ext>
            </a:extLst>
          </p:cNvPr>
          <p:cNvCxnSpPr>
            <a:stCxn id="30" idx="2"/>
            <a:endCxn id="23" idx="3"/>
          </p:cNvCxnSpPr>
          <p:nvPr/>
        </p:nvCxnSpPr>
        <p:spPr>
          <a:xfrm rot="5400000" flipH="1" flipV="1">
            <a:off x="6737885" y="-39846"/>
            <a:ext cx="7672807" cy="11897897"/>
          </a:xfrm>
          <a:prstGeom prst="bentConnector4">
            <a:avLst>
              <a:gd name="adj1" fmla="val -5179"/>
              <a:gd name="adj2" fmla="val 1109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CuadroTexto 593">
            <a:extLst>
              <a:ext uri="{FF2B5EF4-FFF2-40B4-BE49-F238E27FC236}">
                <a16:creationId xmlns:a16="http://schemas.microsoft.com/office/drawing/2014/main" id="{883C27F5-3475-640B-1799-63F15A4CA39D}"/>
              </a:ext>
            </a:extLst>
          </p:cNvPr>
          <p:cNvSpPr txBox="1"/>
          <p:nvPr/>
        </p:nvSpPr>
        <p:spPr>
          <a:xfrm>
            <a:off x="11784985" y="475311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5" name="CuadroTexto 594">
            <a:extLst>
              <a:ext uri="{FF2B5EF4-FFF2-40B4-BE49-F238E27FC236}">
                <a16:creationId xmlns:a16="http://schemas.microsoft.com/office/drawing/2014/main" id="{1D574CD0-25D8-897B-2F23-D3390D80422E}"/>
              </a:ext>
            </a:extLst>
          </p:cNvPr>
          <p:cNvSpPr txBox="1"/>
          <p:nvPr/>
        </p:nvSpPr>
        <p:spPr>
          <a:xfrm>
            <a:off x="14704756" y="625798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6" name="CuadroTexto 595">
            <a:extLst>
              <a:ext uri="{FF2B5EF4-FFF2-40B4-BE49-F238E27FC236}">
                <a16:creationId xmlns:a16="http://schemas.microsoft.com/office/drawing/2014/main" id="{E31E45BE-F1D8-A8A1-2373-EC583E5AC1E0}"/>
              </a:ext>
            </a:extLst>
          </p:cNvPr>
          <p:cNvSpPr txBox="1"/>
          <p:nvPr/>
        </p:nvSpPr>
        <p:spPr>
          <a:xfrm>
            <a:off x="10348906" y="945548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7" name="CuadroTexto 596">
            <a:extLst>
              <a:ext uri="{FF2B5EF4-FFF2-40B4-BE49-F238E27FC236}">
                <a16:creationId xmlns:a16="http://schemas.microsoft.com/office/drawing/2014/main" id="{F384D1FF-B2B5-D764-13F7-27CD72BCFDED}"/>
              </a:ext>
            </a:extLst>
          </p:cNvPr>
          <p:cNvSpPr txBox="1"/>
          <p:nvPr/>
        </p:nvSpPr>
        <p:spPr>
          <a:xfrm>
            <a:off x="5449383" y="96863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8" name="CuadroTexto 597">
            <a:extLst>
              <a:ext uri="{FF2B5EF4-FFF2-40B4-BE49-F238E27FC236}">
                <a16:creationId xmlns:a16="http://schemas.microsoft.com/office/drawing/2014/main" id="{31F57F12-BEF9-E120-ABE7-A85BE7D24FE2}"/>
              </a:ext>
            </a:extLst>
          </p:cNvPr>
          <p:cNvSpPr txBox="1"/>
          <p:nvPr/>
        </p:nvSpPr>
        <p:spPr>
          <a:xfrm>
            <a:off x="5141446" y="7367430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599" name="CuadroTexto 598">
            <a:extLst>
              <a:ext uri="{FF2B5EF4-FFF2-40B4-BE49-F238E27FC236}">
                <a16:creationId xmlns:a16="http://schemas.microsoft.com/office/drawing/2014/main" id="{E7D6A11F-105A-914C-1852-5D4C827154B0}"/>
              </a:ext>
            </a:extLst>
          </p:cNvPr>
          <p:cNvSpPr txBox="1"/>
          <p:nvPr/>
        </p:nvSpPr>
        <p:spPr>
          <a:xfrm>
            <a:off x="10108841" y="6367908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601" name="CuadroTexto 600">
            <a:extLst>
              <a:ext uri="{FF2B5EF4-FFF2-40B4-BE49-F238E27FC236}">
                <a16:creationId xmlns:a16="http://schemas.microsoft.com/office/drawing/2014/main" id="{D8D1C82C-4390-279B-1AD4-BD7CEF93E70D}"/>
              </a:ext>
            </a:extLst>
          </p:cNvPr>
          <p:cNvSpPr txBox="1"/>
          <p:nvPr/>
        </p:nvSpPr>
        <p:spPr>
          <a:xfrm>
            <a:off x="14622201" y="3565366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604" name="CuadroTexto 603">
            <a:extLst>
              <a:ext uri="{FF2B5EF4-FFF2-40B4-BE49-F238E27FC236}">
                <a16:creationId xmlns:a16="http://schemas.microsoft.com/office/drawing/2014/main" id="{4ED0A14D-6E39-EC9A-82BB-83A3458AD044}"/>
              </a:ext>
            </a:extLst>
          </p:cNvPr>
          <p:cNvSpPr txBox="1"/>
          <p:nvPr/>
        </p:nvSpPr>
        <p:spPr>
          <a:xfrm>
            <a:off x="6354828" y="8165297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240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animBg="1"/>
      <p:bldP spid="23" grpId="0" animBg="1"/>
      <p:bldP spid="26" grpId="0" animBg="1"/>
      <p:bldP spid="27" grpId="0" animBg="1"/>
      <p:bldP spid="28" grpId="0" animBg="1"/>
      <p:bldP spid="30" grpId="0" animBg="1"/>
      <p:bldP spid="594" grpId="0"/>
      <p:bldP spid="595" grpId="0"/>
      <p:bldP spid="596" grpId="0"/>
      <p:bldP spid="597" grpId="0"/>
      <p:bldP spid="598" grpId="0"/>
      <p:bldP spid="599" grpId="0"/>
      <p:bldP spid="601" grpId="0"/>
      <p:bldP spid="6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44" y="2059034"/>
            <a:ext cx="14065005" cy="7911566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ADMINISTRACIÓN DE USUARIOS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30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497" y="2059034"/>
            <a:ext cx="14065005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ADMINISTRACIÓN DE USUARIOS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77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497" y="2059034"/>
            <a:ext cx="14065004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MONITOREO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A395756-C732-043B-C0EF-232C4CD7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11497" y="2059034"/>
            <a:ext cx="14065004" cy="79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8" y="2059034"/>
            <a:ext cx="14035701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ALARMAS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49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354415-A3C4-A4D9-94DF-8545C3EF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54" y="0"/>
            <a:ext cx="18362654" cy="12241769"/>
          </a:xfrm>
          <a:prstGeom prst="rect">
            <a:avLst/>
          </a:prstGeom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52630" y="89154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La </a:t>
            </a:r>
            <a:r>
              <a:rPr lang="es-E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industria</a:t>
            </a:r>
            <a:r>
              <a:rPr lang="en-U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s-E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farmacéutica</a:t>
            </a:r>
            <a:endParaRPr lang="es-ES" dirty="0"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20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8" y="2067276"/>
            <a:ext cx="14035701" cy="7895081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ALARMAS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943CCB2-9263-7E88-D72A-65F43323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26149" y="2067276"/>
            <a:ext cx="14035699" cy="78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9" y="2067276"/>
            <a:ext cx="14035699" cy="7895081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HISTÓRICOS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845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9" y="2067276"/>
            <a:ext cx="14035699" cy="7895080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PARÁMETROS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3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4915281" y="287086"/>
            <a:ext cx="852705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COSTOS</a:t>
            </a:r>
            <a:endParaRPr sz="600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0484A80-D793-6CBB-9F06-6C7F1837CA3C}"/>
              </a:ext>
            </a:extLst>
          </p:cNvPr>
          <p:cNvGrpSpPr/>
          <p:nvPr/>
        </p:nvGrpSpPr>
        <p:grpSpPr>
          <a:xfrm>
            <a:off x="2351354" y="2331784"/>
            <a:ext cx="13585292" cy="7502389"/>
            <a:chOff x="2678230" y="2261445"/>
            <a:chExt cx="13585292" cy="7502389"/>
          </a:xfrm>
        </p:grpSpPr>
        <p:sp>
          <p:nvSpPr>
            <p:cNvPr id="250" name="Google Shape;250;p18"/>
            <p:cNvSpPr txBox="1"/>
            <p:nvPr/>
          </p:nvSpPr>
          <p:spPr>
            <a:xfrm>
              <a:off x="4468078" y="26654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7,568.75 CUP</a:t>
              </a:r>
              <a:endParaRPr sz="4400" dirty="0"/>
            </a:p>
          </p:txBody>
        </p:sp>
        <p:sp>
          <p:nvSpPr>
            <p:cNvPr id="251" name="Google Shape;251;p18"/>
            <p:cNvSpPr txBox="1"/>
            <p:nvPr/>
          </p:nvSpPr>
          <p:spPr>
            <a:xfrm>
              <a:off x="2898067" y="2261445"/>
              <a:ext cx="1365284" cy="1378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SB</a:t>
              </a:r>
              <a:r>
                <a:rPr lang="en-US" sz="6399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:</a:t>
              </a:r>
              <a:endParaRPr dirty="0"/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9057045" y="2261445"/>
              <a:ext cx="1771272" cy="1378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MD</a:t>
              </a:r>
              <a:r>
                <a:rPr lang="en-US" sz="6399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:</a:t>
              </a:r>
              <a:endParaRPr dirty="0"/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2830852" y="3355862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SC:</a:t>
              </a:r>
              <a:endParaRPr sz="5400" dirty="0"/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8965006" y="3355862"/>
              <a:ext cx="1771272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DP:</a:t>
              </a:r>
              <a:endParaRPr sz="5400" dirty="0"/>
            </a:p>
          </p:txBody>
        </p:sp>
        <p:sp>
          <p:nvSpPr>
            <p:cNvPr id="255" name="Google Shape;255;p18"/>
            <p:cNvSpPr txBox="1"/>
            <p:nvPr/>
          </p:nvSpPr>
          <p:spPr>
            <a:xfrm>
              <a:off x="2830852" y="4324289"/>
              <a:ext cx="1414040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SS:</a:t>
              </a:r>
              <a:endParaRPr sz="5400" dirty="0"/>
            </a:p>
          </p:txBody>
        </p:sp>
        <p:sp>
          <p:nvSpPr>
            <p:cNvPr id="256" name="Google Shape;256;p18"/>
            <p:cNvSpPr txBox="1"/>
            <p:nvPr/>
          </p:nvSpPr>
          <p:spPr>
            <a:xfrm>
              <a:off x="9006499" y="4324289"/>
              <a:ext cx="1771271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OG:</a:t>
              </a:r>
              <a:endParaRPr sz="5400" dirty="0"/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4400863" y="36165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688.00 CUP</a:t>
              </a:r>
              <a:endParaRPr sz="4400" dirty="0"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4400863" y="4584933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412.83 CUP</a:t>
              </a:r>
              <a:endParaRPr sz="4400" dirty="0"/>
            </a:p>
          </p:txBody>
        </p:sp>
        <p:sp>
          <p:nvSpPr>
            <p:cNvPr id="269" name="Google Shape;269;p18"/>
            <p:cNvSpPr txBox="1"/>
            <p:nvPr/>
          </p:nvSpPr>
          <p:spPr>
            <a:xfrm>
              <a:off x="11035485" y="2648701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12,234.00 USD</a:t>
              </a:r>
              <a:endParaRPr sz="4400" dirty="0"/>
            </a:p>
          </p:txBody>
        </p:sp>
        <p:sp>
          <p:nvSpPr>
            <p:cNvPr id="270" name="Google Shape;270;p18"/>
            <p:cNvSpPr txBox="1"/>
            <p:nvPr/>
          </p:nvSpPr>
          <p:spPr>
            <a:xfrm>
              <a:off x="10968270" y="36165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0.0 CUP</a:t>
              </a:r>
              <a:endParaRPr sz="4400" dirty="0"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10968270" y="4584933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4,800.00 CUP</a:t>
              </a:r>
              <a:endParaRPr sz="4400" dirty="0"/>
            </a:p>
          </p:txBody>
        </p:sp>
        <p:sp>
          <p:nvSpPr>
            <p:cNvPr id="2" name="Google Shape;255;p18">
              <a:extLst>
                <a:ext uri="{FF2B5EF4-FFF2-40B4-BE49-F238E27FC236}">
                  <a16:creationId xmlns:a16="http://schemas.microsoft.com/office/drawing/2014/main" id="{37B9D9BA-DB9E-3E98-1455-01E3C27433B7}"/>
                </a:ext>
              </a:extLst>
            </p:cNvPr>
            <p:cNvSpPr txBox="1"/>
            <p:nvPr/>
          </p:nvSpPr>
          <p:spPr>
            <a:xfrm>
              <a:off x="2830852" y="6318175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CD:</a:t>
              </a:r>
              <a:endParaRPr sz="5400" dirty="0"/>
            </a:p>
          </p:txBody>
        </p:sp>
        <p:sp>
          <p:nvSpPr>
            <p:cNvPr id="3" name="Google Shape;268;p18">
              <a:extLst>
                <a:ext uri="{FF2B5EF4-FFF2-40B4-BE49-F238E27FC236}">
                  <a16:creationId xmlns:a16="http://schemas.microsoft.com/office/drawing/2014/main" id="{13478B1B-5993-2656-0883-28FF57FAF26B}"/>
                </a:ext>
              </a:extLst>
            </p:cNvPr>
            <p:cNvSpPr txBox="1"/>
            <p:nvPr/>
          </p:nvSpPr>
          <p:spPr>
            <a:xfrm>
              <a:off x="4415973" y="6550683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13,469.58 CUP + 12,234.00 USD</a:t>
              </a:r>
              <a:endParaRPr sz="4400" dirty="0"/>
            </a:p>
          </p:txBody>
        </p:sp>
        <p:sp>
          <p:nvSpPr>
            <p:cNvPr id="4" name="Google Shape;255;p18">
              <a:extLst>
                <a:ext uri="{FF2B5EF4-FFF2-40B4-BE49-F238E27FC236}">
                  <a16:creationId xmlns:a16="http://schemas.microsoft.com/office/drawing/2014/main" id="{F933F6CC-65CC-A01F-E525-78FA855D1A0E}"/>
                </a:ext>
              </a:extLst>
            </p:cNvPr>
            <p:cNvSpPr txBox="1"/>
            <p:nvPr/>
          </p:nvSpPr>
          <p:spPr>
            <a:xfrm>
              <a:off x="2678230" y="7499785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CI:</a:t>
              </a:r>
              <a:endParaRPr sz="5400" dirty="0"/>
            </a:p>
          </p:txBody>
        </p:sp>
        <p:sp>
          <p:nvSpPr>
            <p:cNvPr id="5" name="Google Shape;268;p18">
              <a:extLst>
                <a:ext uri="{FF2B5EF4-FFF2-40B4-BE49-F238E27FC236}">
                  <a16:creationId xmlns:a16="http://schemas.microsoft.com/office/drawing/2014/main" id="{71B6A9F4-C6C8-30A6-4770-C523F31DFA89}"/>
                </a:ext>
              </a:extLst>
            </p:cNvPr>
            <p:cNvSpPr txBox="1"/>
            <p:nvPr/>
          </p:nvSpPr>
          <p:spPr>
            <a:xfrm>
              <a:off x="4263351" y="7760429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6,357.75 CUP</a:t>
              </a:r>
              <a:endParaRPr sz="4400" dirty="0"/>
            </a:p>
          </p:txBody>
        </p:sp>
        <p:sp>
          <p:nvSpPr>
            <p:cNvPr id="6" name="Google Shape;255;p18">
              <a:extLst>
                <a:ext uri="{FF2B5EF4-FFF2-40B4-BE49-F238E27FC236}">
                  <a16:creationId xmlns:a16="http://schemas.microsoft.com/office/drawing/2014/main" id="{D1760F3B-5657-11F7-36A2-AFD6DE519A7E}"/>
                </a:ext>
              </a:extLst>
            </p:cNvPr>
            <p:cNvSpPr txBox="1"/>
            <p:nvPr/>
          </p:nvSpPr>
          <p:spPr>
            <a:xfrm>
              <a:off x="2777275" y="8600439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CT:</a:t>
              </a:r>
              <a:endParaRPr sz="5400" dirty="0"/>
            </a:p>
          </p:txBody>
        </p:sp>
        <p:sp>
          <p:nvSpPr>
            <p:cNvPr id="7" name="Google Shape;268;p18">
              <a:extLst>
                <a:ext uri="{FF2B5EF4-FFF2-40B4-BE49-F238E27FC236}">
                  <a16:creationId xmlns:a16="http://schemas.microsoft.com/office/drawing/2014/main" id="{A9CE5956-0BA8-CE5C-78BC-D3611F8F3154}"/>
                </a:ext>
              </a:extLst>
            </p:cNvPr>
            <p:cNvSpPr txBox="1"/>
            <p:nvPr/>
          </p:nvSpPr>
          <p:spPr>
            <a:xfrm>
              <a:off x="4362396" y="8847015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19,827.33 CUP + 12,234.00 USD</a:t>
              </a:r>
              <a:endParaRPr sz="4400" dirty="0"/>
            </a:p>
          </p:txBody>
        </p:sp>
        <p:cxnSp>
          <p:nvCxnSpPr>
            <p:cNvPr id="8" name="Google Shape;492;p24">
              <a:extLst>
                <a:ext uri="{FF2B5EF4-FFF2-40B4-BE49-F238E27FC236}">
                  <a16:creationId xmlns:a16="http://schemas.microsoft.com/office/drawing/2014/main" id="{7D796F32-B679-37D6-6911-EF4818C3F242}"/>
                </a:ext>
              </a:extLst>
            </p:cNvPr>
            <p:cNvCxnSpPr/>
            <p:nvPr/>
          </p:nvCxnSpPr>
          <p:spPr>
            <a:xfrm>
              <a:off x="2936534" y="2314673"/>
              <a:ext cx="13312135" cy="0"/>
            </a:xfrm>
            <a:prstGeom prst="straightConnector1">
              <a:avLst/>
            </a:prstGeom>
            <a:noFill/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492;p24">
              <a:extLst>
                <a:ext uri="{FF2B5EF4-FFF2-40B4-BE49-F238E27FC236}">
                  <a16:creationId xmlns:a16="http://schemas.microsoft.com/office/drawing/2014/main" id="{C7B69838-051C-FF4A-2135-B8051683DB66}"/>
                </a:ext>
              </a:extLst>
            </p:cNvPr>
            <p:cNvCxnSpPr/>
            <p:nvPr/>
          </p:nvCxnSpPr>
          <p:spPr>
            <a:xfrm>
              <a:off x="2951387" y="5761739"/>
              <a:ext cx="13312135" cy="0"/>
            </a:xfrm>
            <a:prstGeom prst="straightConnector1">
              <a:avLst/>
            </a:prstGeom>
            <a:noFill/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" name="Google Shape;622;p27">
            <a:extLst>
              <a:ext uri="{FF2B5EF4-FFF2-40B4-BE49-F238E27FC236}">
                <a16:creationId xmlns:a16="http://schemas.microsoft.com/office/drawing/2014/main" id="{A6AA6F63-68B7-D583-CFBA-849DFC328967}"/>
              </a:ext>
            </a:extLst>
          </p:cNvPr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21" name="Google Shape;623;p27">
              <a:extLst>
                <a:ext uri="{FF2B5EF4-FFF2-40B4-BE49-F238E27FC236}">
                  <a16:creationId xmlns:a16="http://schemas.microsoft.com/office/drawing/2014/main" id="{37AB2639-0B9B-2594-E73F-75BAC63C1C27}"/>
                </a:ext>
              </a:extLst>
            </p:cNvPr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28" name="Google Shape;624;p27">
                <a:extLst>
                  <a:ext uri="{FF2B5EF4-FFF2-40B4-BE49-F238E27FC236}">
                    <a16:creationId xmlns:a16="http://schemas.microsoft.com/office/drawing/2014/main" id="{CA3DB677-3C45-E6E3-E1A3-7C71633F1562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5;p27">
                <a:extLst>
                  <a:ext uri="{FF2B5EF4-FFF2-40B4-BE49-F238E27FC236}">
                    <a16:creationId xmlns:a16="http://schemas.microsoft.com/office/drawing/2014/main" id="{8F551830-2FBF-770D-7B22-274E39F1D673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26;p27">
              <a:extLst>
                <a:ext uri="{FF2B5EF4-FFF2-40B4-BE49-F238E27FC236}">
                  <a16:creationId xmlns:a16="http://schemas.microsoft.com/office/drawing/2014/main" id="{9423A44D-6364-DEC3-A29E-0B2BDCCAA2DA}"/>
                </a:ext>
              </a:extLst>
            </p:cNvPr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26" name="Google Shape;627;p27">
                <a:extLst>
                  <a:ext uri="{FF2B5EF4-FFF2-40B4-BE49-F238E27FC236}">
                    <a16:creationId xmlns:a16="http://schemas.microsoft.com/office/drawing/2014/main" id="{73C6E8A0-E3FA-D737-2C1C-58E241B75DB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8;p27">
                <a:extLst>
                  <a:ext uri="{FF2B5EF4-FFF2-40B4-BE49-F238E27FC236}">
                    <a16:creationId xmlns:a16="http://schemas.microsoft.com/office/drawing/2014/main" id="{4412720E-B4BE-FF80-D1F4-F07860AB5D29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29;p27">
              <a:extLst>
                <a:ext uri="{FF2B5EF4-FFF2-40B4-BE49-F238E27FC236}">
                  <a16:creationId xmlns:a16="http://schemas.microsoft.com/office/drawing/2014/main" id="{66B05D5F-0092-7D6A-EA7C-4CAB47809CF5}"/>
                </a:ext>
              </a:extLst>
            </p:cNvPr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24" name="Google Shape;630;p27">
                <a:extLst>
                  <a:ext uri="{FF2B5EF4-FFF2-40B4-BE49-F238E27FC236}">
                    <a16:creationId xmlns:a16="http://schemas.microsoft.com/office/drawing/2014/main" id="{419105D3-0869-D375-2B8E-C2C5F2B17AA2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1;p27">
                <a:extLst>
                  <a:ext uri="{FF2B5EF4-FFF2-40B4-BE49-F238E27FC236}">
                    <a16:creationId xmlns:a16="http://schemas.microsoft.com/office/drawing/2014/main" id="{278F6598-7CA2-4B60-99F6-2D1EA2936E9B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IMPACTOS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605341" y="3130997"/>
            <a:ext cx="13077318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Elimina hasta el 99,9 % de los iones presentes en el agua.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la variabilidad del agua producto final.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Garantiza la conformidad con est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</a:t>
            </a: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ndares de la farmacopea internacional.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 la eficiencia en el uso del agua.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 la capacidad de producción.</a:t>
            </a: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3698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CONCLUSIONES GENERALES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835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diseñó un sistema un sistema de electrodesionización para la planta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llevó a cabo un detallado levantamiento instrumental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diseñó una aplicación visual basada en un sistema SCADA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lógica de programación desarrollada para el autómata aseguró la correcta puesta en marcha del electrodesionizador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8468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RECOMENDACIONES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448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Implementar pruebas piloto del sistema EDI en una planta de AICA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Investigar cómo la tecnología EDI podría integrarse con otras tecnologías emergentes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50095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768632" y="530413"/>
            <a:ext cx="16411155" cy="8648700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840555" y="1207861"/>
            <a:ext cx="13583366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98"/>
              </a:lnSpc>
            </a:pP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Optimización en el sistema de tratamiento de</a:t>
            </a:r>
            <a:b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</a:b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agua de la planta de bulbos en Laboratorios AICA UEB</a:t>
            </a:r>
            <a:endParaRPr sz="4800"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1472398" y="4929809"/>
            <a:ext cx="5388955" cy="6664041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5B941DF-5E5A-E86D-43F2-E2D806B07297}"/>
              </a:ext>
            </a:extLst>
          </p:cNvPr>
          <p:cNvSpPr txBox="1"/>
          <p:nvPr/>
        </p:nvSpPr>
        <p:spPr>
          <a:xfrm>
            <a:off x="1833479" y="515310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Armando Cesar Martin Calderón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064587-159B-5273-7783-B9173C64CC4E}"/>
              </a:ext>
            </a:extLst>
          </p:cNvPr>
          <p:cNvSpPr txBox="1"/>
          <p:nvPr/>
        </p:nvSpPr>
        <p:spPr>
          <a:xfrm>
            <a:off x="1840555" y="4479920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Autor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1CE7AE-ED44-16B8-A686-5FAB35A9B9C7}"/>
              </a:ext>
            </a:extLst>
          </p:cNvPr>
          <p:cNvSpPr txBox="1"/>
          <p:nvPr/>
        </p:nvSpPr>
        <p:spPr>
          <a:xfrm>
            <a:off x="1833479" y="6970510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Amanda Martí Coll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B78A9-D917-1042-A4CE-AE021F8F08DC}"/>
              </a:ext>
            </a:extLst>
          </p:cNvPr>
          <p:cNvSpPr txBox="1"/>
          <p:nvPr/>
        </p:nvSpPr>
        <p:spPr>
          <a:xfrm>
            <a:off x="1840555" y="6297329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Tutores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D8107-3277-BDC1-D898-1B508B520950}"/>
              </a:ext>
            </a:extLst>
          </p:cNvPr>
          <p:cNvSpPr txBox="1"/>
          <p:nvPr/>
        </p:nvSpPr>
        <p:spPr>
          <a:xfrm>
            <a:off x="1817495" y="752058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</a:t>
            </a:r>
            <a:r>
              <a:rPr lang="es-ES" sz="2400" dirty="0" err="1"/>
              <a:t>Rosaine</a:t>
            </a:r>
            <a:r>
              <a:rPr lang="es-ES" sz="2400" dirty="0"/>
              <a:t> Ayala Gispert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12D43B-7307-201B-EFBF-C7CD8709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314" y="7116417"/>
            <a:ext cx="3817415" cy="1924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B7BD2C-B5AA-D420-53FC-1579D2CD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104" y="5920199"/>
            <a:ext cx="1342857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061549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SITUACIÓN PROBLEMA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13;p22">
            <a:extLst>
              <a:ext uri="{FF2B5EF4-FFF2-40B4-BE49-F238E27FC236}">
                <a16:creationId xmlns:a16="http://schemas.microsoft.com/office/drawing/2014/main" id="{55AC5F35-024B-14A9-2DAF-3F952AFB4AE3}"/>
              </a:ext>
            </a:extLst>
          </p:cNvPr>
          <p:cNvSpPr txBox="1"/>
          <p:nvPr/>
        </p:nvSpPr>
        <p:spPr>
          <a:xfrm>
            <a:off x="2741618" y="2293193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Capacidad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insuficiente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para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cumplir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con la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demanda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600;p27">
            <a:extLst>
              <a:ext uri="{FF2B5EF4-FFF2-40B4-BE49-F238E27FC236}">
                <a16:creationId xmlns:a16="http://schemas.microsoft.com/office/drawing/2014/main" id="{AF2B2448-D6CD-FEDF-C63E-10759A40CE7F}"/>
              </a:ext>
            </a:extLst>
          </p:cNvPr>
          <p:cNvSpPr txBox="1"/>
          <p:nvPr/>
        </p:nvSpPr>
        <p:spPr>
          <a:xfrm>
            <a:off x="1028700" y="6803285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PROBLEMA A RESOLVER</a:t>
            </a:r>
            <a:endParaRPr lang="es-ES" sz="6000" dirty="0"/>
          </a:p>
        </p:txBody>
      </p: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741618" y="838821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Inestabilidades en la producción de agua pura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OBJETIVO GENERAL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513018" y="3274116"/>
            <a:ext cx="12804764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 objetivo general es mejorar y estabilizar la calidad del agua purificada y el agua para inyección en la planta de AICA mediante la implementación del EDI.</a:t>
            </a:r>
          </a:p>
        </p:txBody>
      </p:sp>
    </p:spTree>
    <p:extLst>
      <p:ext uri="{BB962C8B-B14F-4D97-AF65-F5344CB8AC3E}">
        <p14:creationId xmlns:p14="http://schemas.microsoft.com/office/powerpoint/2010/main" val="162892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OBJETIVOS ESPECÍFICOS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75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Evaluar la situación actual del proceso de tratamiento de agua en la planta de bulbos de AICA.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Investigar y proponer la implementación del EDI como etapa posterior al proceso de ósmosis inversa de doble etapa.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Analizar los requisitos técnicos, económicos y regulatorios para la implementación del EDI en la planta.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Proponer instrumentación para la integración del EDI así como las consideraciones a tener para su correcto control.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48856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HIPÓTESIS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513018" y="3274116"/>
            <a:ext cx="12804764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implementación del EDI como etapa posterior al proceso de ósmosis inversa de doble etapa mejorará significativamente la calidad y estabilidad del agua purificada y el agua para inyección en la planta de AICA</a:t>
            </a:r>
          </a:p>
        </p:txBody>
      </p:sp>
    </p:spTree>
    <p:extLst>
      <p:ext uri="{BB962C8B-B14F-4D97-AF65-F5344CB8AC3E}">
        <p14:creationId xmlns:p14="http://schemas.microsoft.com/office/powerpoint/2010/main" val="21026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40"/>
          <p:cNvGrpSpPr/>
          <p:nvPr/>
        </p:nvGrpSpPr>
        <p:grpSpPr>
          <a:xfrm>
            <a:off x="9723041" y="3654747"/>
            <a:ext cx="371556" cy="373221"/>
            <a:chOff x="1813" y="0"/>
            <a:chExt cx="809173" cy="812800"/>
          </a:xfrm>
        </p:grpSpPr>
        <p:sp>
          <p:nvSpPr>
            <p:cNvPr id="1023" name="Google Shape;1023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0"/>
          <p:cNvGrpSpPr/>
          <p:nvPr/>
        </p:nvGrpSpPr>
        <p:grpSpPr>
          <a:xfrm>
            <a:off x="5290383" y="3682780"/>
            <a:ext cx="371556" cy="373221"/>
            <a:chOff x="1813" y="0"/>
            <a:chExt cx="809173" cy="812800"/>
          </a:xfrm>
        </p:grpSpPr>
        <p:sp>
          <p:nvSpPr>
            <p:cNvPr id="1026" name="Google Shape;1026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40"/>
          <p:cNvSpPr txBox="1"/>
          <p:nvPr/>
        </p:nvSpPr>
        <p:spPr>
          <a:xfrm>
            <a:off x="10443559" y="378689"/>
            <a:ext cx="735061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DESCRIPCIÓN</a:t>
            </a:r>
            <a:r>
              <a:rPr lang="en-U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DEL </a:t>
            </a: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PROCESO</a:t>
            </a:r>
            <a:endParaRPr lang="es-ES" sz="6000" dirty="0"/>
          </a:p>
        </p:txBody>
      </p:sp>
      <p:sp>
        <p:nvSpPr>
          <p:cNvPr id="1036" name="Google Shape;1036;p40"/>
          <p:cNvSpPr txBox="1"/>
          <p:nvPr/>
        </p:nvSpPr>
        <p:spPr>
          <a:xfrm>
            <a:off x="13146260" y="4473970"/>
            <a:ext cx="3899257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99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Almacenamiento en el tanque de agua pretratada</a:t>
            </a:r>
            <a:endParaRPr lang="es-ES" dirty="0"/>
          </a:p>
        </p:txBody>
      </p:sp>
      <p:sp>
        <p:nvSpPr>
          <p:cNvPr id="1040" name="Google Shape;1040;p40"/>
          <p:cNvSpPr txBox="1"/>
          <p:nvPr/>
        </p:nvSpPr>
        <p:spPr>
          <a:xfrm>
            <a:off x="4328437" y="4512286"/>
            <a:ext cx="3899257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Dosificación de metabisulfito de sodio.</a:t>
            </a:r>
            <a:endParaRPr lang="es-ES" sz="2600" dirty="0"/>
          </a:p>
        </p:txBody>
      </p:sp>
      <p:cxnSp>
        <p:nvCxnSpPr>
          <p:cNvPr id="1041" name="Google Shape;1041;p40"/>
          <p:cNvCxnSpPr/>
          <p:nvPr/>
        </p:nvCxnSpPr>
        <p:spPr>
          <a:xfrm rot="-15209">
            <a:off x="10095494" y="3822308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40"/>
          <p:cNvCxnSpPr/>
          <p:nvPr/>
        </p:nvCxnSpPr>
        <p:spPr>
          <a:xfrm rot="-15209">
            <a:off x="5662836" y="3850341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40"/>
          <p:cNvCxnSpPr/>
          <p:nvPr/>
        </p:nvCxnSpPr>
        <p:spPr>
          <a:xfrm rot="24429">
            <a:off x="14529782" y="3808954"/>
            <a:ext cx="375826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40"/>
          <p:cNvGrpSpPr/>
          <p:nvPr/>
        </p:nvGrpSpPr>
        <p:grpSpPr>
          <a:xfrm>
            <a:off x="14157444" y="3626714"/>
            <a:ext cx="371556" cy="373221"/>
            <a:chOff x="1813" y="0"/>
            <a:chExt cx="809173" cy="812800"/>
          </a:xfrm>
        </p:grpSpPr>
        <p:sp>
          <p:nvSpPr>
            <p:cNvPr id="1045" name="Google Shape;1045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0" name="Google Shape;1050;p40"/>
          <p:cNvCxnSpPr>
            <a:cxnSpLocks/>
            <a:endCxn id="1054" idx="1"/>
          </p:cNvCxnSpPr>
          <p:nvPr/>
        </p:nvCxnSpPr>
        <p:spPr>
          <a:xfrm flipV="1">
            <a:off x="0" y="7293307"/>
            <a:ext cx="1814284" cy="657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p40"/>
          <p:cNvCxnSpPr>
            <a:cxnSpLocks/>
            <a:endCxn id="29" idx="1"/>
          </p:cNvCxnSpPr>
          <p:nvPr/>
        </p:nvCxnSpPr>
        <p:spPr>
          <a:xfrm flipV="1">
            <a:off x="2117526" y="7286733"/>
            <a:ext cx="10080755" cy="657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2" name="Google Shape;1052;p40"/>
          <p:cNvGrpSpPr/>
          <p:nvPr/>
        </p:nvGrpSpPr>
        <p:grpSpPr>
          <a:xfrm>
            <a:off x="1780127" y="7119818"/>
            <a:ext cx="371556" cy="373221"/>
            <a:chOff x="1813" y="0"/>
            <a:chExt cx="809173" cy="812800"/>
          </a:xfrm>
        </p:grpSpPr>
        <p:sp>
          <p:nvSpPr>
            <p:cNvPr id="1053" name="Google Shape;1053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0"/>
          <p:cNvGrpSpPr/>
          <p:nvPr/>
        </p:nvGrpSpPr>
        <p:grpSpPr>
          <a:xfrm>
            <a:off x="8915841" y="7103409"/>
            <a:ext cx="371556" cy="373221"/>
            <a:chOff x="1813" y="0"/>
            <a:chExt cx="809173" cy="812800"/>
          </a:xfrm>
        </p:grpSpPr>
        <p:sp>
          <p:nvSpPr>
            <p:cNvPr id="1057" name="Google Shape;1057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40"/>
          <p:cNvGrpSpPr/>
          <p:nvPr/>
        </p:nvGrpSpPr>
        <p:grpSpPr>
          <a:xfrm>
            <a:off x="15576838" y="6546373"/>
            <a:ext cx="6078519" cy="7481254"/>
            <a:chOff x="0" y="0"/>
            <a:chExt cx="8104692" cy="9975005"/>
          </a:xfrm>
        </p:grpSpPr>
        <p:grpSp>
          <p:nvGrpSpPr>
            <p:cNvPr id="1060" name="Google Shape;1060;p40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1061" name="Google Shape;106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40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1064" name="Google Shape;106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40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1067" name="Google Shape;106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0"/>
          <p:cNvGrpSpPr/>
          <p:nvPr/>
        </p:nvGrpSpPr>
        <p:grpSpPr>
          <a:xfrm rot="10800000">
            <a:off x="-2780522" y="-1684278"/>
            <a:ext cx="6348151" cy="7813109"/>
            <a:chOff x="0" y="0"/>
            <a:chExt cx="8464201" cy="10417478"/>
          </a:xfrm>
        </p:grpSpPr>
        <p:grpSp>
          <p:nvGrpSpPr>
            <p:cNvPr id="1070" name="Google Shape;1070;p40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071" name="Google Shape;107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40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074" name="Google Shape;107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0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1077" name="Google Shape;107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040;p40">
            <a:extLst>
              <a:ext uri="{FF2B5EF4-FFF2-40B4-BE49-F238E27FC236}">
                <a16:creationId xmlns:a16="http://schemas.microsoft.com/office/drawing/2014/main" id="{ED6E0EFD-24F7-28B9-AC3C-6F8F18A311E5}"/>
              </a:ext>
            </a:extLst>
          </p:cNvPr>
          <p:cNvSpPr txBox="1"/>
          <p:nvPr/>
        </p:nvSpPr>
        <p:spPr>
          <a:xfrm>
            <a:off x="8773868" y="4492242"/>
            <a:ext cx="3899257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Filtrado de 10 micras</a:t>
            </a:r>
            <a:endParaRPr lang="es-ES" sz="2600" dirty="0"/>
          </a:p>
        </p:txBody>
      </p:sp>
      <p:sp>
        <p:nvSpPr>
          <p:cNvPr id="4" name="Google Shape;1040;p40">
            <a:extLst>
              <a:ext uri="{FF2B5EF4-FFF2-40B4-BE49-F238E27FC236}">
                <a16:creationId xmlns:a16="http://schemas.microsoft.com/office/drawing/2014/main" id="{6445C615-357A-818A-A1CB-D31E25CEC566}"/>
              </a:ext>
            </a:extLst>
          </p:cNvPr>
          <p:cNvSpPr txBox="1"/>
          <p:nvPr/>
        </p:nvSpPr>
        <p:spPr>
          <a:xfrm>
            <a:off x="131821" y="7897630"/>
            <a:ext cx="3364925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Dosificación de hidróxido de sodio.</a:t>
            </a:r>
            <a:endParaRPr lang="es-ES" sz="2600" dirty="0"/>
          </a:p>
        </p:txBody>
      </p:sp>
      <p:sp>
        <p:nvSpPr>
          <p:cNvPr id="5" name="Google Shape;1040;p40">
            <a:extLst>
              <a:ext uri="{FF2B5EF4-FFF2-40B4-BE49-F238E27FC236}">
                <a16:creationId xmlns:a16="http://schemas.microsoft.com/office/drawing/2014/main" id="{58356525-A13B-45EC-9D7C-5F0A3226FBBD}"/>
              </a:ext>
            </a:extLst>
          </p:cNvPr>
          <p:cNvSpPr txBox="1"/>
          <p:nvPr/>
        </p:nvSpPr>
        <p:spPr>
          <a:xfrm>
            <a:off x="3714122" y="7897630"/>
            <a:ext cx="391034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Filtrado de 5 micras.</a:t>
            </a:r>
            <a:endParaRPr lang="es-ES" sz="2600" dirty="0"/>
          </a:p>
        </p:txBody>
      </p:sp>
      <p:grpSp>
        <p:nvGrpSpPr>
          <p:cNvPr id="1047" name="Google Shape;1047;p40"/>
          <p:cNvGrpSpPr/>
          <p:nvPr/>
        </p:nvGrpSpPr>
        <p:grpSpPr>
          <a:xfrm>
            <a:off x="4918827" y="7135304"/>
            <a:ext cx="371556" cy="373221"/>
            <a:chOff x="1813" y="0"/>
            <a:chExt cx="809173" cy="812800"/>
          </a:xfrm>
        </p:grpSpPr>
        <p:sp>
          <p:nvSpPr>
            <p:cNvPr id="1048" name="Google Shape;1048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1040;p40">
            <a:extLst>
              <a:ext uri="{FF2B5EF4-FFF2-40B4-BE49-F238E27FC236}">
                <a16:creationId xmlns:a16="http://schemas.microsoft.com/office/drawing/2014/main" id="{4DA11416-0BFA-6B03-7875-EF451B9EC2CA}"/>
              </a:ext>
            </a:extLst>
          </p:cNvPr>
          <p:cNvSpPr txBox="1"/>
          <p:nvPr/>
        </p:nvSpPr>
        <p:spPr>
          <a:xfrm>
            <a:off x="7841844" y="7897629"/>
            <a:ext cx="391034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Primera etapa de    ósmosis inversa</a:t>
            </a:r>
            <a:endParaRPr lang="es-ES" sz="2600" dirty="0"/>
          </a:p>
        </p:txBody>
      </p:sp>
      <p:grpSp>
        <p:nvGrpSpPr>
          <p:cNvPr id="27" name="Google Shape;1052;p40">
            <a:extLst>
              <a:ext uri="{FF2B5EF4-FFF2-40B4-BE49-F238E27FC236}">
                <a16:creationId xmlns:a16="http://schemas.microsoft.com/office/drawing/2014/main" id="{5C84BC75-804D-DC52-AC35-5B39A2B4389C}"/>
              </a:ext>
            </a:extLst>
          </p:cNvPr>
          <p:cNvGrpSpPr/>
          <p:nvPr/>
        </p:nvGrpSpPr>
        <p:grpSpPr>
          <a:xfrm>
            <a:off x="12164124" y="7113244"/>
            <a:ext cx="371556" cy="373221"/>
            <a:chOff x="1813" y="0"/>
            <a:chExt cx="809173" cy="812800"/>
          </a:xfrm>
        </p:grpSpPr>
        <p:sp>
          <p:nvSpPr>
            <p:cNvPr id="28" name="Google Shape;1053;p40">
              <a:extLst>
                <a:ext uri="{FF2B5EF4-FFF2-40B4-BE49-F238E27FC236}">
                  <a16:creationId xmlns:a16="http://schemas.microsoft.com/office/drawing/2014/main" id="{23C492A2-AFD6-D4F1-5A48-B4D673339CA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40">
              <a:extLst>
                <a:ext uri="{FF2B5EF4-FFF2-40B4-BE49-F238E27FC236}">
                  <a16:creationId xmlns:a16="http://schemas.microsoft.com/office/drawing/2014/main" id="{C9141C09-9566-A757-6FE3-44B3A66A52F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040;p40">
            <a:extLst>
              <a:ext uri="{FF2B5EF4-FFF2-40B4-BE49-F238E27FC236}">
                <a16:creationId xmlns:a16="http://schemas.microsoft.com/office/drawing/2014/main" id="{58E37D4E-A9E4-E1DC-E133-2902920A2A42}"/>
              </a:ext>
            </a:extLst>
          </p:cNvPr>
          <p:cNvSpPr txBox="1"/>
          <p:nvPr/>
        </p:nvSpPr>
        <p:spPr>
          <a:xfrm>
            <a:off x="12101086" y="7899633"/>
            <a:ext cx="391034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Segunda etapa de ósmosis inversa</a:t>
            </a:r>
            <a:endParaRPr lang="es-E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1389183" y="8246193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conductividad</a:t>
            </a:r>
            <a:endParaRPr lang="es-ES" dirty="0"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5086350" y="7970469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9428078" y="7970469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3D9EA759-50AD-B9E8-4DAD-871318C5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28" y="3632034"/>
            <a:ext cx="2524401" cy="4149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DA3611-9304-86C6-C22F-D1CB40C0F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89" y="3703823"/>
            <a:ext cx="3351923" cy="40050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F51ED8-A15C-34FC-176A-390F94F58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71" y="3381025"/>
            <a:ext cx="2603612" cy="4464917"/>
          </a:xfrm>
          <a:prstGeom prst="rect">
            <a:avLst/>
          </a:prstGeom>
        </p:spPr>
      </p:pic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5710069" y="8260441"/>
            <a:ext cx="2429727" cy="5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0051797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temperatura</a:t>
            </a:r>
            <a:endParaRPr lang="es-ES" dirty="0"/>
          </a:p>
        </p:txBody>
      </p:sp>
      <p:grpSp>
        <p:nvGrpSpPr>
          <p:cNvPr id="19" name="Google Shape;924;p36">
            <a:extLst>
              <a:ext uri="{FF2B5EF4-FFF2-40B4-BE49-F238E27FC236}">
                <a16:creationId xmlns:a16="http://schemas.microsoft.com/office/drawing/2014/main" id="{BDB0289A-D4F6-567B-BA40-AF3141A9B659}"/>
              </a:ext>
            </a:extLst>
          </p:cNvPr>
          <p:cNvGrpSpPr/>
          <p:nvPr/>
        </p:nvGrpSpPr>
        <p:grpSpPr>
          <a:xfrm>
            <a:off x="13769806" y="7970469"/>
            <a:ext cx="3773570" cy="1847908"/>
            <a:chOff x="0" y="-38100"/>
            <a:chExt cx="1737603" cy="850900"/>
          </a:xfrm>
        </p:grpSpPr>
        <p:sp>
          <p:nvSpPr>
            <p:cNvPr id="20" name="Google Shape;925;p36">
              <a:extLst>
                <a:ext uri="{FF2B5EF4-FFF2-40B4-BE49-F238E27FC236}">
                  <a16:creationId xmlns:a16="http://schemas.microsoft.com/office/drawing/2014/main" id="{59182DD5-302F-E751-9E50-A8DF70B1D17B}"/>
                </a:ext>
              </a:extLst>
            </p:cNvPr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6;p36">
              <a:extLst>
                <a:ext uri="{FF2B5EF4-FFF2-40B4-BE49-F238E27FC236}">
                  <a16:creationId xmlns:a16="http://schemas.microsoft.com/office/drawing/2014/main" id="{BB534F34-5F4E-494E-2312-24E93EC2D5C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907;p36">
            <a:extLst>
              <a:ext uri="{FF2B5EF4-FFF2-40B4-BE49-F238E27FC236}">
                <a16:creationId xmlns:a16="http://schemas.microsoft.com/office/drawing/2014/main" id="{4148C877-067A-D12A-671B-A400CF2CD41E}"/>
              </a:ext>
            </a:extLst>
          </p:cNvPr>
          <p:cNvSpPr txBox="1"/>
          <p:nvPr/>
        </p:nvSpPr>
        <p:spPr>
          <a:xfrm>
            <a:off x="14441727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redox</a:t>
            </a: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30F080B-AEDE-9337-B285-167989AFF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1727" y="3413956"/>
            <a:ext cx="2178052" cy="4294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1389183" y="8246193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flujo</a:t>
            </a:r>
            <a:endParaRPr lang="es-ES" dirty="0"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5086350" y="7970469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9428078" y="7970469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36"/>
          <p:cNvGrpSpPr/>
          <p:nvPr/>
        </p:nvGrpSpPr>
        <p:grpSpPr>
          <a:xfrm>
            <a:off x="13769806" y="7970469"/>
            <a:ext cx="3773570" cy="1847908"/>
            <a:chOff x="0" y="-38100"/>
            <a:chExt cx="1737603" cy="850900"/>
          </a:xfrm>
        </p:grpSpPr>
        <p:sp>
          <p:nvSpPr>
            <p:cNvPr id="925" name="Google Shape;925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5710069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nivel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0051797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temperatura</a:t>
            </a:r>
            <a:endParaRPr lang="es-ES" dirty="0"/>
          </a:p>
        </p:txBody>
      </p:sp>
      <p:sp>
        <p:nvSpPr>
          <p:cNvPr id="14" name="Google Shape;907;p36">
            <a:extLst>
              <a:ext uri="{FF2B5EF4-FFF2-40B4-BE49-F238E27FC236}">
                <a16:creationId xmlns:a16="http://schemas.microsoft.com/office/drawing/2014/main" id="{2A35903C-A27D-7B12-4EA7-228D1F35F70F}"/>
              </a:ext>
            </a:extLst>
          </p:cNvPr>
          <p:cNvSpPr txBox="1"/>
          <p:nvPr/>
        </p:nvSpPr>
        <p:spPr>
          <a:xfrm>
            <a:off x="14441727" y="8260441"/>
            <a:ext cx="2429727" cy="5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Manómetro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2D0949-D653-C37A-DDC8-B81F3646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2" y="3898548"/>
            <a:ext cx="3802710" cy="38103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CAEA16-DFD7-7C3D-024F-B2CC55881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12" y="3470059"/>
            <a:ext cx="2572109" cy="428684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9B964DD-14C2-7A47-0439-EADDBAF7C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536" y="3548779"/>
            <a:ext cx="3485221" cy="4129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AF517C-80E2-75AD-54B3-504392D9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3285" y="3492038"/>
            <a:ext cx="3834458" cy="45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583</Words>
  <Application>Microsoft Office PowerPoint</Application>
  <PresentationFormat>Personalizado</PresentationFormat>
  <Paragraphs>124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Playfair Display Black</vt:lpstr>
      <vt:lpstr>Roboto</vt:lpstr>
      <vt:lpstr>Wingdings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Armando</cp:lastModifiedBy>
  <cp:revision>10</cp:revision>
  <dcterms:modified xsi:type="dcterms:W3CDTF">2023-07-10T05:29:47Z</dcterms:modified>
</cp:coreProperties>
</file>